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4" r:id="rId2"/>
    <p:sldId id="317" r:id="rId3"/>
    <p:sldId id="330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298" r:id="rId16"/>
    <p:sldId id="32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00"/>
    <a:srgbClr val="996699"/>
    <a:srgbClr val="6699FF"/>
    <a:srgbClr val="FFFF66"/>
    <a:srgbClr val="003366"/>
    <a:srgbClr val="CCCCCC"/>
    <a:srgbClr val="00CCFF"/>
    <a:srgbClr val="FFFF00"/>
    <a:srgbClr val="9999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97032" autoAdjust="0"/>
  </p:normalViewPr>
  <p:slideViewPr>
    <p:cSldViewPr snapToGrid="0" snapToObjects="1">
      <p:cViewPr>
        <p:scale>
          <a:sx n="94" d="100"/>
          <a:sy n="94" d="100"/>
        </p:scale>
        <p:origin x="-1344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8AEEF-CDAB-BD45-9969-33E9162295D8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D02D4-A9FA-3C4F-89F2-685C254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45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784D8-3465-804A-92D4-A63F712450B5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8934B-8895-AE42-AACE-9074ADE46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1254-3FD6-1849-945A-D1BDE0F00CA0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2C6BC-DF65-BF40-B104-0DC5823EF8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56315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4928383" y="1600200"/>
            <a:ext cx="3758417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868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7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6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4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6985-3D7B-1144-8BF1-4899AA6700EB}" type="datetimeFigureOut">
              <a:rPr lang="en-US" smtClean="0"/>
              <a:t>2/03/2014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StefanoPicozzi@gmail.com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0170" y="3193879"/>
            <a:ext cx="6892603" cy="1470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A behavioral insight platform for coaches and coachees.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96757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Stefano Picozzi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March 2014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42045" y="1056878"/>
            <a:ext cx="3578541" cy="1755217"/>
            <a:chOff x="5387203" y="951650"/>
            <a:chExt cx="3578541" cy="1755217"/>
          </a:xfrm>
        </p:grpSpPr>
        <p:sp>
          <p:nvSpPr>
            <p:cNvPr id="8" name="TextBox 7"/>
            <p:cNvSpPr txBox="1"/>
            <p:nvPr/>
          </p:nvSpPr>
          <p:spPr>
            <a:xfrm rot="21422445">
              <a:off x="5794500" y="1783537"/>
              <a:ext cx="2955331" cy="923330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9073905">
              <a:off x="5387203" y="1373814"/>
              <a:ext cx="10966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307825">
              <a:off x="6365407" y="951650"/>
              <a:ext cx="1107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25750">
              <a:off x="7226217" y="1008485"/>
              <a:ext cx="6816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358379">
              <a:off x="7614588" y="1083092"/>
              <a:ext cx="9928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5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32027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 Entry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50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Splash Screen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Nudges</a:t>
            </a:r>
            <a:endParaRPr lang="en-US" b="1" dirty="0"/>
          </a:p>
        </p:txBody>
      </p:sp>
      <p:pic>
        <p:nvPicPr>
          <p:cNvPr id="12" name="Picture 11" descr="Macintosh HD:Users:stefanopicozzi:Desktop:Screen Shot 2014-02-14 at 9.40.49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7673"/>
            <a:ext cx="2519680" cy="33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4 at 9.48.18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6" y="2185004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stefanopicozzi:Desktop:Screen Shot 2014-02-17 at 9.59.08 a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25" y="2185004"/>
            <a:ext cx="2519680" cy="33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9002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42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Settings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Opt in-out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56239" y="1681346"/>
            <a:ext cx="208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Mobile </a:t>
            </a:r>
            <a:r>
              <a:rPr lang="en-US" b="1" dirty="0" err="1" smtClean="0"/>
              <a:t>Notifcations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57.02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2987"/>
            <a:ext cx="2519680" cy="337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Users:stefanopicozzi:Desktop:Screen Shot 2014-02-14 at 9.58.2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21" y="2262798"/>
            <a:ext cx="2483485" cy="33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ownloads:phot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38" y="2212987"/>
            <a:ext cx="1943735" cy="345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74807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37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Coachee List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67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 Coachee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0354" y="1681346"/>
            <a:ext cx="152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 hoc Nudge</a:t>
            </a:r>
            <a:endParaRPr lang="en-US" b="1" dirty="0"/>
          </a:p>
        </p:txBody>
      </p:sp>
      <p:pic>
        <p:nvPicPr>
          <p:cNvPr id="12" name="Picture 11" descr="Macintosh HD:Users:stefanopicozzi:Desktop:Screen Shot 2014-02-17 at 7.16.4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2869"/>
            <a:ext cx="2519680" cy="3338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3371606" y="2230095"/>
            <a:ext cx="2520315" cy="3383915"/>
            <a:chOff x="59764" y="194233"/>
            <a:chExt cx="2520315" cy="3383915"/>
          </a:xfrm>
        </p:grpSpPr>
        <p:pic>
          <p:nvPicPr>
            <p:cNvPr id="16" name="Picture 15" descr="Macintosh HD:Users:stefanopicozzi:Desktop:Screen Shot 2014-02-17 at 7.22.02 pm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4" y="194233"/>
              <a:ext cx="2520315" cy="33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9581" y="1387184"/>
              <a:ext cx="1260762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498" y="1563326"/>
              <a:ext cx="1427627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200">
                  <a:solidFill>
                    <a:srgbClr val="FFFFFF"/>
                  </a:solidFill>
                  <a:effectLst/>
                  <a:ea typeface="ＭＳ 明朝"/>
                  <a:cs typeface="Times New Roman"/>
                </a:rPr>
                <a:t>c</a:t>
              </a:r>
              <a:endParaRPr lang="en-AU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2933" y="1730198"/>
              <a:ext cx="1538870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8253" y="1891869"/>
              <a:ext cx="1538870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</p:grpSp>
      <p:pic>
        <p:nvPicPr>
          <p:cNvPr id="21" name="Picture 20" descr="Macintosh HD:Users:stefanopicozzi:Desktop:Screen Shot 2014-02-17 at 7.30.3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98" y="2232776"/>
            <a:ext cx="2447925" cy="3420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82578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06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Snap Poll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66987" y="166633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0354" y="1681346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Resources</a:t>
            </a:r>
            <a:endParaRPr lang="en-US" b="1" dirty="0"/>
          </a:p>
        </p:txBody>
      </p:sp>
      <p:pic>
        <p:nvPicPr>
          <p:cNvPr id="14" name="Picture 13" descr="Macintosh HD:Users:stefanopicozzi:Desktop:Screen Shot 2014-02-17 at 8.52.4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0358"/>
            <a:ext cx="2447925" cy="342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esktop:Screen Shot 2014-02-18 at 7.52.48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10" y="2262853"/>
            <a:ext cx="2451772" cy="340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Macintosh HD:Users:stefanopicozzi:Desktop:Screen Shot 2014-02-17 at 7.47.3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98" y="2274650"/>
            <a:ext cx="2413635" cy="33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46977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4943" y="1651321"/>
            <a:ext cx="63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83104" y="1666334"/>
            <a:ext cx="178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Assignment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9712" y="1681346"/>
            <a:ext cx="7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Assign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7 at 8.22.3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" y="2274793"/>
            <a:ext cx="2413635" cy="33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tefanopicozzi:Desktop:Screen Shot 2014-02-17 at 7.50.0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57" y="2274793"/>
            <a:ext cx="2447925" cy="341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7 at 7.54.35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03" y="2274793"/>
            <a:ext cx="2411730" cy="3392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20526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Libertarian Paternalism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67963"/>
            <a:ext cx="8492566" cy="516171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is </a:t>
            </a:r>
            <a:r>
              <a:rPr lang="en-US" b="1" dirty="0"/>
              <a:t>paternalism</a:t>
            </a:r>
            <a:r>
              <a:rPr lang="en-US" dirty="0"/>
              <a:t> in the sense that “it tries to influence choices in a way that will make choosers better off, as judged by </a:t>
            </a:r>
            <a:r>
              <a:rPr lang="en-US" dirty="0" smtClean="0"/>
              <a:t>themselves” 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600"/>
              </a:spcBef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b="1" dirty="0"/>
              <a:t>libertarian</a:t>
            </a:r>
            <a:r>
              <a:rPr lang="en-US" dirty="0"/>
              <a:t> in the sense that it aims to ensure that “people should be free to opt out of specified arrangements if they choose to do so.</a:t>
            </a:r>
            <a:r>
              <a:rPr lang="en-US" dirty="0" smtClean="0"/>
              <a:t>”</a:t>
            </a:r>
          </a:p>
          <a:p>
            <a:pPr>
              <a:spcBef>
                <a:spcPts val="600"/>
              </a:spcBef>
            </a:pPr>
            <a:endParaRPr lang="en-US" sz="1800" dirty="0" smtClean="0"/>
          </a:p>
          <a:p>
            <a:pPr>
              <a:spcBef>
                <a:spcPts val="600"/>
              </a:spcBef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possibility to opt out is said to “preserve freedom of choice</a:t>
            </a:r>
            <a:r>
              <a:rPr lang="en-US" dirty="0" smtClean="0"/>
              <a:t>”.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3984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0170" y="3193879"/>
            <a:ext cx="6892603" cy="1470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A behavioral insight platform for coaches and coachees.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96757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Stefano Picozzi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March 2014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42045" y="1056878"/>
            <a:ext cx="3578541" cy="1755217"/>
            <a:chOff x="5387203" y="951650"/>
            <a:chExt cx="3578541" cy="1755217"/>
          </a:xfrm>
        </p:grpSpPr>
        <p:sp>
          <p:nvSpPr>
            <p:cNvPr id="8" name="TextBox 7"/>
            <p:cNvSpPr txBox="1"/>
            <p:nvPr/>
          </p:nvSpPr>
          <p:spPr>
            <a:xfrm rot="21422445">
              <a:off x="5794500" y="1783537"/>
              <a:ext cx="2955331" cy="923330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9073905">
              <a:off x="5387203" y="1373814"/>
              <a:ext cx="10966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307825">
              <a:off x="6365407" y="951650"/>
              <a:ext cx="1107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25750">
              <a:off x="7226217" y="1008485"/>
              <a:ext cx="6816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358379">
              <a:off x="7614588" y="1083092"/>
              <a:ext cx="9928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5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43936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The Nudge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32314"/>
            <a:ext cx="8321444" cy="5161718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To help people who wish to help themselves, </a:t>
            </a:r>
            <a:r>
              <a:rPr lang="en-US" dirty="0" smtClean="0"/>
              <a:t>wherever </a:t>
            </a:r>
            <a:r>
              <a:rPr lang="en-US" dirty="0"/>
              <a:t>they are, whenever they need </a:t>
            </a:r>
            <a:r>
              <a:rPr lang="en-US" dirty="0" smtClean="0"/>
              <a:t>it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600"/>
              </a:spcBef>
            </a:pPr>
            <a:r>
              <a:rPr lang="en-US" dirty="0" smtClean="0"/>
              <a:t>By building a behavioral insight platform to support coaches and coachees through small and large scale behavioral </a:t>
            </a:r>
            <a:r>
              <a:rPr lang="en-US" dirty="0"/>
              <a:t>change intervention </a:t>
            </a:r>
            <a:r>
              <a:rPr lang="en-US" dirty="0" smtClean="0"/>
              <a:t>programs </a:t>
            </a:r>
          </a:p>
          <a:p>
            <a:pPr>
              <a:spcBef>
                <a:spcPts val="600"/>
              </a:spcBef>
            </a:pPr>
            <a:endParaRPr lang="en-US" sz="1800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So that coachees can set and track goals and so that coaches can provide tailored instruction and feedback both inside or outside the classroom.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292904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val 159"/>
          <p:cNvSpPr/>
          <p:nvPr/>
        </p:nvSpPr>
        <p:spPr>
          <a:xfrm>
            <a:off x="1971930" y="318777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ular Callout 82"/>
          <p:cNvSpPr/>
          <p:nvPr/>
        </p:nvSpPr>
        <p:spPr>
          <a:xfrm>
            <a:off x="799310" y="3152257"/>
            <a:ext cx="1397983" cy="708209"/>
          </a:xfrm>
          <a:prstGeom prst="wedgeRoundRectCallout">
            <a:avLst>
              <a:gd name="adj1" fmla="val -43592"/>
              <a:gd name="adj2" fmla="val -11433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77841" y="5041106"/>
            <a:ext cx="2902061" cy="16759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4399399" y="193741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997333" y="175710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90" name="Oval 189"/>
          <p:cNvSpPr/>
          <p:nvPr/>
        </p:nvSpPr>
        <p:spPr>
          <a:xfrm>
            <a:off x="4882227" y="224805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689079" y="209768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7583725" y="3419314"/>
            <a:ext cx="1560275" cy="411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2629522" y="341293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4673372" y="400857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503129" y="266322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612086" y="275195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629522" y="290191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116168" y="211074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755465" y="252239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530720" y="277155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3278384" y="343237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487774" y="336737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55435" y="318321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047558" y="388736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203099" y="202756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928288" y="241792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2791737" y="307873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558941" y="297971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925708" y="325904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736176" y="332404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409136" y="373955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4053590" y="407256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388431" y="384403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342408" y="296288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455435" y="380734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455435" y="310385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05" y="-194233"/>
            <a:ext cx="3313078" cy="265046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492440" y="2822107"/>
            <a:ext cx="2160000" cy="21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643" y="2720148"/>
            <a:ext cx="2556000" cy="24156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721"/>
            <a:ext cx="227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Observations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4" name="Picture 33" descr="Macintosh HD:Users:stefanopicozzi:Downloads:phot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63" y="3844032"/>
            <a:ext cx="1610467" cy="3013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7878501" y="3412769"/>
            <a:ext cx="1096775" cy="4493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</a:t>
            </a:r>
            <a:endParaRPr lang="en-US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Insights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509314" y="21862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8" name="Curved Connector 57"/>
          <p:cNvCxnSpPr>
            <a:stCxn id="65" idx="3"/>
          </p:cNvCxnSpPr>
          <p:nvPr/>
        </p:nvCxnSpPr>
        <p:spPr>
          <a:xfrm flipV="1">
            <a:off x="4063520" y="5001991"/>
            <a:ext cx="698123" cy="1015496"/>
          </a:xfrm>
          <a:prstGeom prst="curvedConnector2">
            <a:avLst/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4808" y="5001991"/>
            <a:ext cx="2521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Query Language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Line Callout 3 58"/>
          <p:cNvSpPr/>
          <p:nvPr/>
        </p:nvSpPr>
        <p:spPr>
          <a:xfrm>
            <a:off x="3598271" y="97869"/>
            <a:ext cx="1656056" cy="886811"/>
          </a:xfrm>
          <a:prstGeom prst="borderCallout3">
            <a:avLst>
              <a:gd name="adj1" fmla="val 26247"/>
              <a:gd name="adj2" fmla="val -1047"/>
              <a:gd name="adj3" fmla="val 26957"/>
              <a:gd name="adj4" fmla="val -23117"/>
              <a:gd name="adj5" fmla="val 28734"/>
              <a:gd name="adj6" fmla="val -27535"/>
              <a:gd name="adj7" fmla="val 25321"/>
              <a:gd name="adj8" fmla="val -27854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652331" y="92354"/>
            <a:ext cx="166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Inputs can be sourced from self-report, direct entry, sensor captured,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Line Callout 3 60"/>
          <p:cNvSpPr/>
          <p:nvPr/>
        </p:nvSpPr>
        <p:spPr>
          <a:xfrm>
            <a:off x="7601135" y="1147744"/>
            <a:ext cx="1475305" cy="990748"/>
          </a:xfrm>
          <a:prstGeom prst="borderCallout3">
            <a:avLst>
              <a:gd name="adj1" fmla="val 101429"/>
              <a:gd name="adj2" fmla="val 74739"/>
              <a:gd name="adj3" fmla="val 116387"/>
              <a:gd name="adj4" fmla="val 84783"/>
              <a:gd name="adj5" fmla="val 120775"/>
              <a:gd name="adj6" fmla="val 86899"/>
              <a:gd name="adj7" fmla="val 225275"/>
              <a:gd name="adj8" fmla="val 83803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633447" y="1113986"/>
            <a:ext cx="14407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Nudges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directed  to mobile app,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sms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email, web-site,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Line Callout 3 62"/>
          <p:cNvSpPr/>
          <p:nvPr/>
        </p:nvSpPr>
        <p:spPr>
          <a:xfrm>
            <a:off x="4928288" y="5683577"/>
            <a:ext cx="2280557" cy="744934"/>
          </a:xfrm>
          <a:prstGeom prst="borderCallout3">
            <a:avLst>
              <a:gd name="adj1" fmla="val -3805"/>
              <a:gd name="adj2" fmla="val 39553"/>
              <a:gd name="adj3" fmla="val -53170"/>
              <a:gd name="adj4" fmla="val 52004"/>
              <a:gd name="adj5" fmla="val -63282"/>
              <a:gd name="adj6" fmla="val 53641"/>
              <a:gd name="adj7" fmla="val -165342"/>
              <a:gd name="adj8" fmla="val 2609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006652" y="5717761"/>
            <a:ext cx="22558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based service exposing REST APIs via subscription to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76600" y="5670881"/>
            <a:ext cx="826499" cy="924948"/>
            <a:chOff x="388471" y="4107104"/>
            <a:chExt cx="826499" cy="92494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60" y="4107104"/>
              <a:ext cx="568331" cy="69321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88471" y="472427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</a:t>
              </a:r>
              <a:endParaRPr lang="en-US" sz="1400" b="1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811877" y="3187770"/>
            <a:ext cx="135839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Goal Setting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If-then planning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Opt-in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Opt-out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832071" y="140680"/>
            <a:ext cx="1668460" cy="989766"/>
            <a:chOff x="5506515" y="929103"/>
            <a:chExt cx="3459229" cy="1800307"/>
          </a:xfrm>
        </p:grpSpPr>
        <p:sp>
          <p:nvSpPr>
            <p:cNvPr id="91" name="TextBox 90"/>
            <p:cNvSpPr txBox="1"/>
            <p:nvPr/>
          </p:nvSpPr>
          <p:spPr>
            <a:xfrm rot="21422445">
              <a:off x="5833333" y="1760988"/>
              <a:ext cx="2877658" cy="968422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28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 rot="19073905">
              <a:off x="5506515" y="1289352"/>
              <a:ext cx="975217" cy="626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307825">
              <a:off x="6330636" y="929103"/>
              <a:ext cx="1177315" cy="968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725750">
              <a:off x="7170051" y="985937"/>
              <a:ext cx="794026" cy="96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358379">
              <a:off x="7575236" y="1060545"/>
              <a:ext cx="1071509" cy="96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549163" y="3419313"/>
            <a:ext cx="1610468" cy="3438685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4941" y="1"/>
            <a:ext cx="3223432" cy="2456230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652331" y="2040580"/>
            <a:ext cx="1942960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</a:t>
            </a:r>
          </a:p>
          <a:p>
            <a:pPr algn="ctr">
              <a:lnSpc>
                <a:spcPct val="8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Rules Based</a:t>
            </a:r>
          </a:p>
          <a:p>
            <a:pPr algn="ctr">
              <a:lnSpc>
                <a:spcPct val="8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Event Stream Engine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cxnSp>
        <p:nvCxnSpPr>
          <p:cNvPr id="84" name="Curved Connector 83"/>
          <p:cNvCxnSpPr>
            <a:stCxn id="17" idx="0"/>
            <a:endCxn id="98" idx="3"/>
          </p:cNvCxnSpPr>
          <p:nvPr/>
        </p:nvCxnSpPr>
        <p:spPr>
          <a:xfrm rot="16200000" flipV="1">
            <a:off x="4700787" y="-234297"/>
            <a:ext cx="2191197" cy="5116024"/>
          </a:xfrm>
          <a:prstGeom prst="curvedConnector2">
            <a:avLst/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3894" y="5416965"/>
            <a:ext cx="1397983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Goal Attainment Scale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84643" y="6351246"/>
            <a:ext cx="1069833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Nudge Schedule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10889" y="5369359"/>
            <a:ext cx="801318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Opt-in/out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20626" y="5731397"/>
            <a:ext cx="1364476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Self Report Reminder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142079" y="6167558"/>
            <a:ext cx="685338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Snap Poll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94808" y="5873835"/>
            <a:ext cx="966931" cy="2539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 Hoc Nudge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25174" y="4073750"/>
            <a:ext cx="1775357" cy="707278"/>
          </a:xfrm>
          <a:prstGeom prst="straightConnector1">
            <a:avLst/>
          </a:prstGeom>
          <a:ln w="76200" cmpd="sng">
            <a:solidFill>
              <a:schemeClr val="bg2">
                <a:lumMod val="25000"/>
                <a:alpha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047495" y="2555555"/>
            <a:ext cx="1643072" cy="684940"/>
          </a:xfrm>
          <a:prstGeom prst="straightConnector1">
            <a:avLst/>
          </a:prstGeom>
          <a:ln w="76200" cmpd="sng">
            <a:solidFill>
              <a:schemeClr val="bg2">
                <a:lumMod val="25000"/>
                <a:alpha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/>
          <p:cNvCxnSpPr>
            <a:stCxn id="5" idx="1"/>
            <a:endCxn id="83" idx="1"/>
          </p:cNvCxnSpPr>
          <p:nvPr/>
        </p:nvCxnSpPr>
        <p:spPr>
          <a:xfrm rot="10800000" flipH="1">
            <a:off x="477840" y="3506362"/>
            <a:ext cx="321469" cy="2372728"/>
          </a:xfrm>
          <a:prstGeom prst="curvedConnector3">
            <a:avLst>
              <a:gd name="adj1" fmla="val -71111"/>
            </a:avLst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7238" y="2097681"/>
            <a:ext cx="584188" cy="865202"/>
            <a:chOff x="6662961" y="150353"/>
            <a:chExt cx="826499" cy="86520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29582" y="2087961"/>
            <a:ext cx="584188" cy="865202"/>
            <a:chOff x="6662961" y="150353"/>
            <a:chExt cx="826499" cy="865202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395438" y="2078241"/>
            <a:ext cx="584188" cy="865202"/>
            <a:chOff x="6662961" y="150353"/>
            <a:chExt cx="826499" cy="86520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2530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/>
          <p:cNvSpPr/>
          <p:nvPr/>
        </p:nvSpPr>
        <p:spPr>
          <a:xfrm>
            <a:off x="4399399" y="193741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997333" y="175710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90" name="Oval 189"/>
          <p:cNvSpPr/>
          <p:nvPr/>
        </p:nvSpPr>
        <p:spPr>
          <a:xfrm>
            <a:off x="4882227" y="224805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689079" y="209768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7035392" y="3062917"/>
            <a:ext cx="21242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766199" y="422355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3417905" y="4585868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4524740" y="440036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305091" y="2548278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467306" y="272509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629522" y="290191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003354" y="307873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116168" y="211074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003354" y="373955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755465" y="252239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530720" y="277155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3278384" y="343237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487774" y="336737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55435" y="318321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047558" y="388736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203099" y="202756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928288" y="241792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2791737" y="307873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558941" y="297971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515366" y="345368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736176" y="332404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214970" y="388736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6515366" y="306369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3062911" y="402819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2953953" y="325555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3864422" y="386991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081603" y="384403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7141534" y="384403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644102" y="2652548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673726" y="438532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793291" y="325904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7419459" y="356273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>
            <a:off x="1329765" y="2878720"/>
            <a:ext cx="1948619" cy="1214472"/>
          </a:xfrm>
          <a:prstGeom prst="curvedConnector3">
            <a:avLst>
              <a:gd name="adj1" fmla="val -9040"/>
            </a:avLst>
          </a:prstGeom>
          <a:ln w="76200" cmpd="sng">
            <a:solidFill>
              <a:schemeClr val="bg2">
                <a:lumMod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05" y="-194233"/>
            <a:ext cx="3839882" cy="307190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321743" y="2836334"/>
            <a:ext cx="2455333" cy="24976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4966" y="2666999"/>
            <a:ext cx="3149348" cy="29764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050" y="-9568"/>
            <a:ext cx="227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Observations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5000" y="59241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4" name="Picture 33" descr="Macintosh HD:Users:stefanopicozzi:Downloads:phot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5" y="3405505"/>
            <a:ext cx="2122336" cy="34524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7091152" y="3033035"/>
            <a:ext cx="18005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Insights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509314" y="21862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8" name="Curved Connector 57"/>
          <p:cNvCxnSpPr/>
          <p:nvPr/>
        </p:nvCxnSpPr>
        <p:spPr>
          <a:xfrm flipV="1">
            <a:off x="2764121" y="5349826"/>
            <a:ext cx="1760619" cy="761116"/>
          </a:xfrm>
          <a:prstGeom prst="curvedConnector3">
            <a:avLst>
              <a:gd name="adj1" fmla="val 98372"/>
            </a:avLst>
          </a:prstGeom>
          <a:ln w="57150" cmpd="sng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36931" y="5284695"/>
            <a:ext cx="281702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endParaRPr lang="en-US" sz="400" dirty="0" smtClean="0"/>
          </a:p>
          <a:p>
            <a:r>
              <a:rPr lang="en-US" sz="1400" dirty="0" smtClean="0"/>
              <a:t>Rule Goal Attainment</a:t>
            </a:r>
          </a:p>
          <a:p>
            <a:r>
              <a:rPr lang="en-US" sz="1400" dirty="0" smtClean="0"/>
              <a:t>Rule Average Steps</a:t>
            </a:r>
          </a:p>
          <a:p>
            <a:r>
              <a:rPr lang="en-US" sz="1400" dirty="0" smtClean="0"/>
              <a:t>Rule Goal Self Report</a:t>
            </a:r>
          </a:p>
          <a:p>
            <a:r>
              <a:rPr lang="en-US" sz="1400" dirty="0" smtClean="0"/>
              <a:t>Rule Quiet Sunday</a:t>
            </a:r>
          </a:p>
          <a:p>
            <a:r>
              <a:rPr lang="en-US" sz="1400" dirty="0" smtClean="0"/>
              <a:t>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553" y="5292129"/>
            <a:ext cx="2521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Query Language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Line Callout 3 58"/>
          <p:cNvSpPr/>
          <p:nvPr/>
        </p:nvSpPr>
        <p:spPr>
          <a:xfrm>
            <a:off x="4054743" y="169724"/>
            <a:ext cx="1656056" cy="886811"/>
          </a:xfrm>
          <a:prstGeom prst="borderCallout3">
            <a:avLst>
              <a:gd name="adj1" fmla="val 26247"/>
              <a:gd name="adj2" fmla="val -1047"/>
              <a:gd name="adj3" fmla="val 26957"/>
              <a:gd name="adj4" fmla="val -23117"/>
              <a:gd name="adj5" fmla="val 28734"/>
              <a:gd name="adj6" fmla="val -27535"/>
              <a:gd name="adj7" fmla="val 25321"/>
              <a:gd name="adj8" fmla="val -27854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108803" y="164209"/>
            <a:ext cx="166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Inputs can be sourced from self-report, direct entry, sensor captured,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Line Callout 3 60"/>
          <p:cNvSpPr/>
          <p:nvPr/>
        </p:nvSpPr>
        <p:spPr>
          <a:xfrm>
            <a:off x="7549164" y="1362930"/>
            <a:ext cx="1475305" cy="990748"/>
          </a:xfrm>
          <a:prstGeom prst="borderCallout3">
            <a:avLst>
              <a:gd name="adj1" fmla="val 101429"/>
              <a:gd name="adj2" fmla="val 74739"/>
              <a:gd name="adj3" fmla="val 116387"/>
              <a:gd name="adj4" fmla="val 84783"/>
              <a:gd name="adj5" fmla="val 120775"/>
              <a:gd name="adj6" fmla="val 86899"/>
              <a:gd name="adj7" fmla="val 170730"/>
              <a:gd name="adj8" fmla="val 84719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583725" y="1338015"/>
            <a:ext cx="14407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Outputs can be directed  to mobile app,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sms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email, web-site,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Line Callout 3 62"/>
          <p:cNvSpPr/>
          <p:nvPr/>
        </p:nvSpPr>
        <p:spPr>
          <a:xfrm>
            <a:off x="4530720" y="5873835"/>
            <a:ext cx="2280557" cy="744934"/>
          </a:xfrm>
          <a:prstGeom prst="borderCallout3">
            <a:avLst>
              <a:gd name="adj1" fmla="val -3805"/>
              <a:gd name="adj2" fmla="val 39553"/>
              <a:gd name="adj3" fmla="val -53170"/>
              <a:gd name="adj4" fmla="val 52004"/>
              <a:gd name="adj5" fmla="val -63282"/>
              <a:gd name="adj6" fmla="val 53641"/>
              <a:gd name="adj7" fmla="val -114562"/>
              <a:gd name="adj8" fmla="val 4209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580595" y="5933599"/>
            <a:ext cx="22558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based service exposing REST APIs via subscription to 3</a:t>
            </a:r>
            <a:r>
              <a:rPr lang="en-US" sz="1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party applications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27454" y="5736794"/>
            <a:ext cx="826499" cy="924948"/>
            <a:chOff x="388471" y="4107104"/>
            <a:chExt cx="826499" cy="92494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60" y="4107104"/>
              <a:ext cx="568331" cy="69321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88471" y="472427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</a:t>
              </a:r>
              <a:endParaRPr lang="en-US" sz="14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37189" y="96573"/>
            <a:ext cx="826499" cy="957129"/>
            <a:chOff x="6662961" y="150353"/>
            <a:chExt cx="826499" cy="957129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1386" y="150353"/>
              <a:ext cx="569035" cy="693211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6662961" y="79970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Coachee</a:t>
              </a:r>
              <a:endParaRPr lang="en-US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6730" y="3214624"/>
            <a:ext cx="826499" cy="957129"/>
            <a:chOff x="6662961" y="150353"/>
            <a:chExt cx="826499" cy="957129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6681" y="150353"/>
              <a:ext cx="569035" cy="69321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6662961" y="79970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Coachee</a:t>
              </a:r>
              <a:endParaRPr lang="en-US" sz="1400" b="1" dirty="0"/>
            </a:p>
          </p:txBody>
        </p:sp>
      </p:grpSp>
      <p:cxnSp>
        <p:nvCxnSpPr>
          <p:cNvPr id="6" name="Curved Connector 5"/>
          <p:cNvCxnSpPr/>
          <p:nvPr/>
        </p:nvCxnSpPr>
        <p:spPr>
          <a:xfrm>
            <a:off x="789131" y="3561230"/>
            <a:ext cx="306141" cy="1603937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4962" y="4273449"/>
            <a:ext cx="135839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Goal Setting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If-then planning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Opt-in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Opt-out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921218" y="1763019"/>
            <a:ext cx="826499" cy="957129"/>
            <a:chOff x="6662961" y="150353"/>
            <a:chExt cx="826499" cy="957129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1386" y="150353"/>
              <a:ext cx="569035" cy="693211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662961" y="79970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Coachee</a:t>
              </a:r>
              <a:endParaRPr lang="en-US" sz="1400" b="1" dirty="0"/>
            </a:p>
          </p:txBody>
        </p:sp>
      </p:grpSp>
      <p:cxnSp>
        <p:nvCxnSpPr>
          <p:cNvPr id="88" name="Curved Connector 87"/>
          <p:cNvCxnSpPr/>
          <p:nvPr/>
        </p:nvCxnSpPr>
        <p:spPr>
          <a:xfrm>
            <a:off x="6608680" y="2412373"/>
            <a:ext cx="733184" cy="65054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6403675" y="-23539"/>
            <a:ext cx="2684243" cy="1365625"/>
            <a:chOff x="5456055" y="876495"/>
            <a:chExt cx="3509689" cy="1905527"/>
          </a:xfrm>
        </p:grpSpPr>
        <p:sp>
          <p:nvSpPr>
            <p:cNvPr id="91" name="TextBox 90"/>
            <p:cNvSpPr txBox="1"/>
            <p:nvPr/>
          </p:nvSpPr>
          <p:spPr>
            <a:xfrm rot="21422445">
              <a:off x="5675528" y="1708381"/>
              <a:ext cx="3193274" cy="1073641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 rot="19073905">
              <a:off x="5456055" y="1237630"/>
              <a:ext cx="1076134" cy="730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307825">
              <a:off x="6306836" y="876495"/>
              <a:ext cx="1224914" cy="1073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725750">
              <a:off x="7175261" y="933331"/>
              <a:ext cx="783606" cy="1073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4400" dirty="0">
                <a:solidFill>
                  <a:schemeClr val="accent6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358379">
              <a:off x="7559775" y="1007937"/>
              <a:ext cx="1102432" cy="1073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4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021833" y="3062917"/>
            <a:ext cx="2137798" cy="3795082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4941" y="0"/>
            <a:ext cx="3750236" cy="2901917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806159" y="1933764"/>
            <a:ext cx="1942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</a:t>
            </a:r>
          </a:p>
          <a:p>
            <a:pPr algn="ctr"/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Rules Based</a:t>
            </a:r>
          </a:p>
          <a:p>
            <a:pPr algn="ctr"/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Event Stream Engine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9" name="Curved Connector 68"/>
          <p:cNvCxnSpPr/>
          <p:nvPr/>
        </p:nvCxnSpPr>
        <p:spPr>
          <a:xfrm>
            <a:off x="5788286" y="4301347"/>
            <a:ext cx="1249009" cy="1270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2">
                <a:lumMod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cxnSp>
        <p:nvCxnSpPr>
          <p:cNvPr id="84" name="Curved Connector 83"/>
          <p:cNvCxnSpPr>
            <a:stCxn id="41" idx="0"/>
          </p:cNvCxnSpPr>
          <p:nvPr/>
        </p:nvCxnSpPr>
        <p:spPr>
          <a:xfrm rot="16200000" flipV="1">
            <a:off x="4987407" y="28992"/>
            <a:ext cx="1822798" cy="4185287"/>
          </a:xfrm>
          <a:prstGeom prst="curvedConnector2">
            <a:avLst/>
          </a:prstGeom>
          <a:ln w="57150" cmpd="sng">
            <a:solidFill>
              <a:schemeClr val="tx1">
                <a:lumMod val="65000"/>
                <a:lumOff val="35000"/>
                <a:alpha val="24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6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pic>
        <p:nvPicPr>
          <p:cNvPr id="5" name="Picture 4" descr="Macintosh HD:Users:stefanopicozzi:Desktop:Screen Shot 2014-02-14 at 9.11.5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742"/>
            <a:ext cx="251904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stefanopicozzi:Desktop:Screen Shot 2014-02-14 at 9.13.07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27" y="2133742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tefanopicozzi:Desktop:Screen Shot 2014-02-14 at 9.52.22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33742"/>
            <a:ext cx="2519680" cy="33261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5764" y="1651321"/>
            <a:ext cx="137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 Menu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27931" y="1666334"/>
            <a:ext cx="155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Settings Menu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24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Help Menu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218707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764" y="1651321"/>
            <a:ext cx="119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Enrolment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27931" y="16663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Setting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Scales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14.5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5122"/>
            <a:ext cx="2519680" cy="332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tefanopicozzi:Desktop:Screen Shot 2014-02-14 at 9.31.23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2163309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4 at 9.30.31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71564"/>
            <a:ext cx="2519680" cy="3321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59254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44" y="1651321"/>
            <a:ext cx="174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Self Report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1928" y="166633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Charts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31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Chart Types</a:t>
            </a:r>
            <a:endParaRPr lang="en-US" b="1" dirty="0"/>
          </a:p>
        </p:txBody>
      </p:sp>
      <p:pic>
        <p:nvPicPr>
          <p:cNvPr id="14" name="Picture 13" descr="Macintosh HD:Users:stefanopicozzi:Desktop:Screen Shot 2014-02-14 at 9.31.49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0473"/>
            <a:ext cx="251968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esktop:Screen Shot 2014-02-14 at 9.35.0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2182378"/>
            <a:ext cx="2519680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stefanopicozzi:Desktop:Screen Shot 2014-02-17 at 9.55.51 a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44374"/>
            <a:ext cx="2480828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13936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9761" y="1651321"/>
            <a:ext cx="63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 Example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Resources</a:t>
            </a:r>
            <a:endParaRPr lang="en-US" b="1" dirty="0"/>
          </a:p>
        </p:txBody>
      </p:sp>
      <p:pic>
        <p:nvPicPr>
          <p:cNvPr id="12" name="Picture 11" descr="Macintosh HD:Users:stefanopicozzi:Desktop:Screen Shot 2014-02-17 at 9.17.2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8979"/>
            <a:ext cx="251968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7 at 9.18.20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5" y="2182732"/>
            <a:ext cx="241173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acintosh HD:Users:stefanopicozzi:Desktop:Screen Shot 2014-02-14 at 9.32.4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206528"/>
            <a:ext cx="2520950" cy="33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03025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9761" y="1651321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Links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Entry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36.5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6" y="2182732"/>
            <a:ext cx="2519680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Users:stefanopicozzi:Desktop:Screen Shot 2014-02-16 at 3.47.2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7673"/>
            <a:ext cx="2413635" cy="33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esktop:Screen Shot 2014-02-14 at 9.39.22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42" y="2145492"/>
            <a:ext cx="2519680" cy="3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9711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546</Words>
  <Application>Microsoft Macintosh PowerPoint</Application>
  <PresentationFormat>On-screen Show (4:3)</PresentationFormat>
  <Paragraphs>146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 behavioral insight platform for coaches and coachees.</vt:lpstr>
      <vt:lpstr>The Nudge Machine</vt:lpstr>
      <vt:lpstr>PowerPoint Presentation</vt:lpstr>
      <vt:lpstr>PowerPoint Presentation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 Functional Prototype</vt:lpstr>
      <vt:lpstr>Coach Functional Prototype</vt:lpstr>
      <vt:lpstr>Coach Functional Prototype</vt:lpstr>
      <vt:lpstr>Libertarian Paternalism</vt:lpstr>
      <vt:lpstr>A behavioral insight platform for coaches and coachees.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Picozzi</dc:creator>
  <cp:lastModifiedBy>Stefano Picozzi</cp:lastModifiedBy>
  <cp:revision>554</cp:revision>
  <cp:lastPrinted>2013-05-18T00:59:44Z</cp:lastPrinted>
  <dcterms:created xsi:type="dcterms:W3CDTF">2013-05-10T03:19:31Z</dcterms:created>
  <dcterms:modified xsi:type="dcterms:W3CDTF">2014-03-02T09:33:06Z</dcterms:modified>
</cp:coreProperties>
</file>